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1" r:id="rId3"/>
  </p:sldMasterIdLst>
  <p:notesMasterIdLst>
    <p:notesMasterId r:id="rId63"/>
  </p:notesMasterIdLst>
  <p:sldIdLst>
    <p:sldId id="256" r:id="rId4"/>
    <p:sldId id="268" r:id="rId5"/>
    <p:sldId id="271" r:id="rId6"/>
    <p:sldId id="270" r:id="rId7"/>
    <p:sldId id="272" r:id="rId8"/>
    <p:sldId id="273" r:id="rId9"/>
    <p:sldId id="277" r:id="rId10"/>
    <p:sldId id="275" r:id="rId11"/>
    <p:sldId id="276" r:id="rId12"/>
    <p:sldId id="274" r:id="rId13"/>
    <p:sldId id="278" r:id="rId14"/>
    <p:sldId id="342" r:id="rId15"/>
    <p:sldId id="343" r:id="rId16"/>
    <p:sldId id="333" r:id="rId17"/>
    <p:sldId id="345" r:id="rId18"/>
    <p:sldId id="279" r:id="rId19"/>
    <p:sldId id="341" r:id="rId20"/>
    <p:sldId id="321" r:id="rId21"/>
    <p:sldId id="324" r:id="rId22"/>
    <p:sldId id="325" r:id="rId23"/>
    <p:sldId id="326" r:id="rId24"/>
    <p:sldId id="332" r:id="rId25"/>
    <p:sldId id="327" r:id="rId26"/>
    <p:sldId id="330" r:id="rId27"/>
    <p:sldId id="331" r:id="rId28"/>
    <p:sldId id="329" r:id="rId29"/>
    <p:sldId id="281" r:id="rId30"/>
    <p:sldId id="308" r:id="rId31"/>
    <p:sldId id="309" r:id="rId32"/>
    <p:sldId id="310" r:id="rId33"/>
    <p:sldId id="311" r:id="rId34"/>
    <p:sldId id="282" r:id="rId35"/>
    <p:sldId id="301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03" r:id="rId45"/>
    <p:sldId id="284" r:id="rId46"/>
    <p:sldId id="294" r:id="rId47"/>
    <p:sldId id="296" r:id="rId48"/>
    <p:sldId id="295" r:id="rId49"/>
    <p:sldId id="297" r:id="rId50"/>
    <p:sldId id="298" r:id="rId51"/>
    <p:sldId id="299" r:id="rId52"/>
    <p:sldId id="285" r:id="rId53"/>
    <p:sldId id="288" r:id="rId54"/>
    <p:sldId id="289" r:id="rId55"/>
    <p:sldId id="290" r:id="rId56"/>
    <p:sldId id="291" r:id="rId57"/>
    <p:sldId id="292" r:id="rId58"/>
    <p:sldId id="293" r:id="rId59"/>
    <p:sldId id="286" r:id="rId60"/>
    <p:sldId id="287" r:id="rId61"/>
    <p:sldId id="364" r:id="rId62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385" autoAdjust="0"/>
  </p:normalViewPr>
  <p:slideViewPr>
    <p:cSldViewPr>
      <p:cViewPr>
        <p:scale>
          <a:sx n="72" d="100"/>
          <a:sy n="72" d="100"/>
        </p:scale>
        <p:origin x="-1696" y="-240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fld id="{3277793A-8468-D947-AFA8-5EBF2C44249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026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9C44F964-293B-5045-98EB-16073597421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EAB90CA-46D2-8348-B8DE-FC9C498A383A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9C44F964-293B-5045-98EB-16073597421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EAB90CA-46D2-8348-B8DE-FC9C498A383A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Cliquez pour modifier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0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E46880-F876-F24C-87A3-0B611A853AD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9917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B52CBA8-4DAA-934C-B897-38BF91C92BC0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6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BB6AF12-82B5-1B4F-BA90-8927CA7D987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3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77729A80-2E38-0E4F-852A-303939E068E1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655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37E28136-41B2-504F-BCF9-E1F6A501000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42404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C44C206-59F0-284F-B8BC-50BA2234BD1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Faire glisser l'image vers l'espace réservé ou cliquer sur l'icône pour l'ajouter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82549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D4D10AF-48A3-5040-9F0A-861BE9C5BFC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93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9FA168F-C0DF-AA41-8802-9A708460BE8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8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28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7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57F478-846E-F049-B279-F7497A921DFF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86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67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58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40139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9726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6071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18902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342408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53069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6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0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37180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98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395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2983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78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386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009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6FC30F5D-1E17-2549-BFA0-8B569D40B974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7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7611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E213596-A12B-1C47-AC63-9EAD7C239E9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094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E1B3E34A-19F8-EE4A-ACCD-660B1C0822D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29022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10E9E3A6-0044-384E-B61A-07C87190A5C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8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C04D6C1E-86FA-7543-B9F9-BF769FD9D0F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51721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28FEC02-74A2-A647-A68F-339D97059CB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6808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BF3F371-3F64-784F-92BD-A4637D019D6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38973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EB57068-F055-824A-A664-C8FD7DBBAC1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57356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8D520CB6-828E-994B-BABD-5EDEC1BEF7E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22805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B88CEAE5-1F92-D241-9B70-152F9E7D9AE8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7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1F0F2A63-6FFC-914A-B278-0A49C3B829CB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7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85098182-0222-0747-9681-BB3A0A8EE1F3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21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FEB154-B2AA-4247-950E-3166E9829861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0602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3F56C2F-50E0-284E-8B0C-B4E10CE8C639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38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02D145AF-93AF-DB4D-BD5B-6BBFD3933682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16279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F2A56079-4353-2F4F-BEFC-B397EE02DF4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305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95A54C9-79BA-3345-8F7E-13C41601ED6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3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7485C7A5-3BE7-184E-9BB5-A164373026B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2665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2312924D-9E3B-614D-9174-8409CC7A0BF8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9909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B3D85C07-8D9B-B04B-B6E1-9C4B1EEDDF2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54335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6A19FDD6-DB08-034B-A605-CED9EF14E52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776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20" Type="http://schemas.openxmlformats.org/officeDocument/2006/relationships/image" Target="../media/image5.jpeg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2"/>
            <a:r>
              <a:rPr lang="en-GB"/>
              <a:t>Fourth Outline Level</a:t>
            </a:r>
          </a:p>
          <a:p>
            <a:pPr lvl="2"/>
            <a:r>
              <a:rPr lang="en-GB"/>
              <a:t>Fifth Outline Level</a:t>
            </a:r>
          </a:p>
          <a:p>
            <a:pPr lvl="2"/>
            <a:r>
              <a:rPr lang="en-GB"/>
              <a:t>Sixth Outline Level</a:t>
            </a:r>
          </a:p>
          <a:p>
            <a:pPr lvl="2"/>
            <a:r>
              <a:rPr lang="en-GB"/>
              <a:t>Seventh Outline Level</a:t>
            </a:r>
          </a:p>
          <a:p>
            <a:pPr lvl="2"/>
            <a:r>
              <a:rPr lang="en-GB"/>
              <a:t>Eighth Outline Level</a:t>
            </a:r>
          </a:p>
          <a:p>
            <a:pPr lvl="2"/>
            <a:r>
              <a:rPr lang="en-GB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7D83DCE-9E07-A248-9F34-A30DE7E86EB3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charset="0"/>
        <a:buChar char="•"/>
        <a:defRPr sz="2600" b="1" i="1">
          <a:solidFill>
            <a:srgbClr val="333333"/>
          </a:solidFill>
          <a:latin typeface="+mn-lt"/>
          <a:ea typeface="ＭＳ Ｐゴシック" charset="0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charset="0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632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632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818" r:id="rId2"/>
    <p:sldLayoutId id="2147483787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+mj-lt"/>
          <a:ea typeface="ＭＳ Ｐゴシック" charset="0"/>
          <a:cs typeface="+mj-cs"/>
        </a:defRPr>
      </a:lvl1pPr>
      <a:lvl2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2pPr>
      <a:lvl3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3pPr>
      <a:lvl4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4pPr>
      <a:lvl5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5pPr>
      <a:lvl6pPr marL="4572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6pPr>
      <a:lvl7pPr marL="9144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7pPr>
      <a:lvl8pPr marL="13716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8pPr>
      <a:lvl9pPr marL="18288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cp.org/jcr/1.0" TargetMode="External"/><Relationship Id="rId4" Type="http://schemas.openxmlformats.org/officeDocument/2006/relationships/hyperlink" Target="http://www.jcp.org/jcr/nt/1.0" TargetMode="External"/><Relationship Id="rId5" Type="http://schemas.openxmlformats.org/officeDocument/2006/relationships/hyperlink" Target="http://www.jcp.org/jcr/mix/1.0" TargetMode="External"/><Relationship Id="rId6" Type="http://schemas.openxmlformats.org/officeDocument/2006/relationships/hyperlink" Target="http://www.jcp.org/jcr/sv/1.0" TargetMode="External"/><Relationship Id="rId7" Type="http://schemas.openxmlformats.org/officeDocument/2006/relationships/hyperlink" Target="http://mycorp.com/myapp" TargetMode="External"/><Relationship Id="rId8" Type="http://schemas.openxmlformats.org/officeDocument/2006/relationships/hyperlink" Target="http://mycorp.com/mynt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6000"/>
              </a:lnSpc>
            </a:pPr>
            <a:r>
              <a:rPr lang="en-GB" sz="4800" dirty="0" smtClean="0">
                <a:solidFill>
                  <a:srgbClr val="FFFFFF"/>
                </a:solidFill>
              </a:rPr>
              <a:t>JCR for Developers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>
                <a:solidFill>
                  <a:srgbClr val="FFFFFF"/>
                </a:solidFill>
              </a:rPr>
              <a:t>JCR </a:t>
            </a:r>
            <a:r>
              <a:rPr lang="en-GB" sz="4800" dirty="0" smtClean="0">
                <a:solidFill>
                  <a:srgbClr val="FFFFFF"/>
                </a:solidFill>
              </a:rPr>
              <a:t>Specification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56439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1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Level 1 includes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access methods to the current 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read method to access items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export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XPath</a:t>
            </a:r>
            <a:r>
              <a:rPr lang="en-GB" sz="2000" b="1" dirty="0">
                <a:solidFill>
                  <a:srgbClr val="4C4C4C"/>
                </a:solidFill>
              </a:rPr>
              <a:t> query possibility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management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Namespace management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723726" y="2339677"/>
            <a:ext cx="6184928" cy="3871462"/>
            <a:chOff x="0" y="0"/>
            <a:chExt cx="3872" cy="2872"/>
          </a:xfrm>
        </p:grpSpPr>
        <p:pic>
          <p:nvPicPr>
            <p:cNvPr id="10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616" cy="2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72" cy="2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192426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Level 2 includes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write methods to 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import format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modify a node </a:t>
            </a:r>
            <a:r>
              <a:rPr lang="en-GB" sz="2000" b="1" dirty="0" smtClean="0">
                <a:solidFill>
                  <a:srgbClr val="4C4C4C"/>
                </a:solidFill>
              </a:rPr>
              <a:t>path</a:t>
            </a:r>
            <a:br>
              <a:rPr lang="en-GB" sz="2000" b="1" dirty="0" smtClean="0">
                <a:solidFill>
                  <a:srgbClr val="4C4C4C"/>
                </a:solidFill>
              </a:rPr>
            </a:b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(copy, move, clone, update)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Referential integrity</a:t>
            </a:r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5569164" y="2790583"/>
            <a:ext cx="5372990" cy="3318432"/>
            <a:chOff x="0" y="0"/>
            <a:chExt cx="3944" cy="2697"/>
          </a:xfrm>
        </p:grpSpPr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688" cy="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44" cy="2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001825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Optional features include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versioning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locking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observation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make JCR-SQL queries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transactions</a:t>
            </a: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5536468" y="1657372"/>
            <a:ext cx="5187714" cy="3327044"/>
            <a:chOff x="0" y="0"/>
            <a:chExt cx="3808" cy="2704"/>
          </a:xfrm>
        </p:grpSpPr>
        <p:pic>
          <p:nvPicPr>
            <p:cNvPr id="9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552" cy="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08" cy="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009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eXo Features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Proprietary eXo extensions are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configure the JCR from XML configuration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Storing extension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Security management thru JAAS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Advanced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10718342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eXo Features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Security is natively linked to the organizational service: each node can be associated to a membership or a group, or a full set of permissions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Read, Write, Modify, Delete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Different ways to access the API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WebDAV, JCR RMI, REST API, CMIS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Configuration XML for JCR by plugins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Workspace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endParaRPr lang="en-GB" sz="2000" b="1" dirty="0">
              <a:solidFill>
                <a:srgbClr val="4C4C4C"/>
              </a:solidFill>
            </a:endParaRP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352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Key Features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1975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Features 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Example  </a:t>
            </a:r>
            <a:r>
              <a:rPr lang="en-GB" sz="2000" b="1" dirty="0" err="1">
                <a:solidFill>
                  <a:srgbClr val="4C4C4C"/>
                </a:solidFill>
              </a:rPr>
              <a:t>exo:article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3 properties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title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summary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content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many sub-nodes files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3779862" y="1187549"/>
            <a:ext cx="6976440" cy="3964400"/>
            <a:chOff x="0" y="0"/>
            <a:chExt cx="5121" cy="3221"/>
          </a:xfrm>
        </p:grpSpPr>
        <p:pic>
          <p:nvPicPr>
            <p:cNvPr id="7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" y="126"/>
              <a:ext cx="4814" cy="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21" cy="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23977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Namespaces – like XML Namespaces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Prefix is a </a:t>
            </a: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r>
              <a:rPr lang="en-GB" sz="2000" b="1" dirty="0">
                <a:solidFill>
                  <a:srgbClr val="4C4C4C"/>
                </a:solidFill>
              </a:rPr>
              <a:t> shortcut, which is a URI. URIs are used to avoid collisions risks.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repository has a single, persistent namespace registry.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prefix, delimited by a single ':' (colon) character that indicates the namespace of the item.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r>
              <a:rPr lang="en-GB" sz="2000" b="1" dirty="0">
                <a:solidFill>
                  <a:srgbClr val="4C4C4C"/>
                </a:solidFill>
              </a:rPr>
              <a:t> referential contains the following reserved names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: Used for JCR internal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nt</a:t>
            </a:r>
            <a:r>
              <a:rPr lang="en-GB" sz="2000" b="1" dirty="0">
                <a:solidFill>
                  <a:srgbClr val="4C4C4C"/>
                </a:solidFill>
              </a:rPr>
              <a:t>: Used by primary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mix: Used for the names of built-in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xml: Used for XML compliance.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“”: Indicates the 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374042858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Primary Node Type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Every node must have one and only one «</a:t>
            </a:r>
            <a:r>
              <a:rPr lang="en-GB" sz="2000" b="1" dirty="0">
                <a:solidFill>
                  <a:srgbClr val="4C4C4C"/>
                </a:solidFill>
              </a:rPr>
              <a:t>primary node type»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primary node defines names, types and others accepted properties for this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node contains a specific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jcr:primaryType</a:t>
            </a:r>
            <a:r>
              <a:rPr lang="en-GB" sz="2000" b="1" dirty="0">
                <a:solidFill>
                  <a:srgbClr val="4C4C4C"/>
                </a:solidFill>
              </a:rPr>
              <a:t> which contains the name of the primary type of the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primary node always inherits from a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. The root node type is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. “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” is the base type for all other types.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primary node type inherits also the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 that are assigned to the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253862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Table of Content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Concept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Specification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Key Features (Namespaces, Node Types, Inheritance, Properties, </a:t>
            </a:r>
            <a:r>
              <a:rPr lang="en-GB" sz="2000" b="1" dirty="0" err="1" smtClean="0">
                <a:solidFill>
                  <a:srgbClr val="4C4C4C"/>
                </a:solidFill>
              </a:rPr>
              <a:t>Mixins</a:t>
            </a:r>
            <a:r>
              <a:rPr lang="en-GB" sz="2000" b="1" dirty="0" smtClean="0">
                <a:solidFill>
                  <a:srgbClr val="4C4C4C"/>
                </a:solidFill>
              </a:rPr>
              <a:t>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Export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smtClean="0">
                <a:solidFill>
                  <a:srgbClr val="4C4C4C"/>
                </a:solidFill>
              </a:rPr>
              <a:t>&amp; Import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Queries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Configuration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Code Examples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Mixin</a:t>
            </a:r>
            <a:r>
              <a:rPr lang="en-GB" sz="3600" dirty="0" smtClean="0">
                <a:solidFill>
                  <a:srgbClr val="FFA300"/>
                </a:solidFill>
              </a:rPr>
              <a:t> Node Type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node can possess one or many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 just adds properties and child node requirements to a node that already has a primary node type. It cannot serve, by itself, to define the structure of a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There is no required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 for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 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particular supported node type is either a primary type or 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type; it cannot be both.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When you add 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to a node, the node </a:t>
            </a:r>
            <a:r>
              <a:rPr lang="en-GB" sz="2000" b="1" dirty="0" smtClean="0">
                <a:solidFill>
                  <a:srgbClr val="4C4C4C"/>
                </a:solidFill>
              </a:rPr>
              <a:t>acquires a </a:t>
            </a:r>
            <a:r>
              <a:rPr lang="en-GB" sz="2000" b="1" dirty="0">
                <a:solidFill>
                  <a:srgbClr val="4C4C4C"/>
                </a:solidFill>
              </a:rPr>
              <a:t>new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jcr:mixinTypes</a:t>
            </a:r>
            <a:r>
              <a:rPr lang="en-GB" sz="2000" b="1" dirty="0">
                <a:solidFill>
                  <a:srgbClr val="4C4C4C"/>
                </a:solidFill>
              </a:rPr>
              <a:t>. This multi-value property contains the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types.</a:t>
            </a:r>
          </a:p>
        </p:txBody>
      </p:sp>
    </p:spTree>
    <p:extLst>
      <p:ext uri="{BB962C8B-B14F-4D97-AF65-F5344CB8AC3E}">
        <p14:creationId xmlns:p14="http://schemas.microsoft.com/office/powerpoint/2010/main" val="17338572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Predefined </a:t>
            </a:r>
            <a:r>
              <a:rPr lang="en-GB" sz="3600" dirty="0" err="1" smtClean="0">
                <a:solidFill>
                  <a:srgbClr val="FFA300"/>
                </a:solidFill>
              </a:rPr>
              <a:t>Mixin</a:t>
            </a:r>
            <a:r>
              <a:rPr lang="en-GB" sz="3600" dirty="0" smtClean="0">
                <a:solidFill>
                  <a:srgbClr val="FFA300"/>
                </a:solidFill>
              </a:rPr>
              <a:t> Node Types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- This node type specifies an auto-created, mandatory, STRING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jcr:uuid</a:t>
            </a:r>
            <a:r>
              <a:rPr lang="en-GB" sz="2000" b="1" dirty="0">
                <a:solidFill>
                  <a:srgbClr val="4C4C4C"/>
                </a:solidFill>
              </a:rPr>
              <a:t>. This property is set automatically by the implementation when the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 node is created or when 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 is added to an existing node.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- A node must be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 in order to be the target of a REFERENCE property.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mix:versionable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supports the versioning system. For a node to be </a:t>
            </a:r>
            <a:r>
              <a:rPr lang="en-GB" sz="2000" b="1" dirty="0" err="1">
                <a:solidFill>
                  <a:srgbClr val="4C4C4C"/>
                </a:solidFill>
              </a:rPr>
              <a:t>versionable</a:t>
            </a:r>
            <a:r>
              <a:rPr lang="en-GB" sz="2000" b="1" dirty="0">
                <a:solidFill>
                  <a:srgbClr val="4C4C4C"/>
                </a:solidFill>
              </a:rPr>
              <a:t>, it must be of 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Only nodes with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</a:t>
            </a:r>
            <a:r>
              <a:rPr lang="en-GB" sz="2000" b="1" dirty="0" err="1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 may hold </a:t>
            </a:r>
            <a:r>
              <a:rPr lang="en-GB" sz="2000" b="1" dirty="0" smtClean="0">
                <a:solidFill>
                  <a:srgbClr val="4C4C4C"/>
                </a:solidFill>
              </a:rPr>
              <a:t>locks.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0040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Locking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This feature allows a user to temporarily lock nodes in order to prevent other users from changing them.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Only nodes with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</a:t>
            </a:r>
            <a:r>
              <a:rPr lang="en-GB" sz="2000" b="1" dirty="0" err="1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 (inherited as part of their primary node type or explicitly assigned) may hold locks.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lock can be specified as either shallow or deep. A shallow lock applies only to its holding node. A deep lock applies to its holding node and all its descendants.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user who places a lock on a node is called the lock owner. </a:t>
            </a:r>
          </a:p>
        </p:txBody>
      </p:sp>
    </p:spTree>
    <p:extLst>
      <p:ext uri="{BB962C8B-B14F-4D97-AF65-F5344CB8AC3E}">
        <p14:creationId xmlns:p14="http://schemas.microsoft.com/office/powerpoint/2010/main" val="14780070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Same Name Siblings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Support for same name siblings is optional in </a:t>
            </a:r>
            <a:r>
              <a:rPr lang="en-GB" sz="2000" b="1" dirty="0" smtClean="0">
                <a:solidFill>
                  <a:srgbClr val="4C4C4C"/>
                </a:solidFill>
              </a:rPr>
              <a:t>JCR specification.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particular node within a same-name sibling group can be addressed by embedding an array-like notation within the path.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For example the path /a/b[2]/c[3] specifies the third child node called c of the second child node called b of the node a below the root.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/a/b/c is equivalent to /a[1]/b[1]/c[1].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</a:t>
            </a:r>
            <a:r>
              <a:rPr lang="en-GB" sz="2000" b="1" dirty="0" smtClean="0">
                <a:solidFill>
                  <a:srgbClr val="4C4C4C"/>
                </a:solidFill>
              </a:rPr>
              <a:t>lways have in mind that they might be same name siblings in your system, created by end-user manipulation.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Properties cannot have sibling properties of the same name. </a:t>
            </a:r>
          </a:p>
        </p:txBody>
      </p:sp>
    </p:spTree>
    <p:extLst>
      <p:ext uri="{BB962C8B-B14F-4D97-AF65-F5344CB8AC3E}">
        <p14:creationId xmlns:p14="http://schemas.microsoft.com/office/powerpoint/2010/main" val="126522549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Property Types 1/2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PropertyType.STRING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PropertyType.BINARY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PropertyType.LONG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PropertyType.DOUBLE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PropertyType.BOOLEAN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PropertyType.DATE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PropertyType.NAME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PropertyType.PATH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PropertyType.REFERENCE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45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Property Types 2/2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PropertyType.DATE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ISO 8601:2000-compliant format: </a:t>
            </a:r>
            <a:r>
              <a:rPr lang="en-GB" sz="2000" b="1" dirty="0" err="1">
                <a:solidFill>
                  <a:srgbClr val="4C4C4C"/>
                </a:solidFill>
              </a:rPr>
              <a:t>sYYYY-MM-DDThh:mm:ss.sssTZD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PropertyType.NAME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NAME is a pairing of a namespace and a local name.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PropertyType.PATH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PATH property is an ordered list of path elements. A path element is a NAME plus an with optional index. A path may be absolute or relative.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Example: /</a:t>
            </a:r>
            <a:r>
              <a:rPr lang="en-GB" sz="2000" b="1" dirty="0" err="1">
                <a:solidFill>
                  <a:srgbClr val="4C4C4C"/>
                </a:solidFill>
              </a:rPr>
              <a:t>myapp:document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myapp:paragraph</a:t>
            </a:r>
            <a:r>
              <a:rPr lang="en-GB" sz="2000" b="1" dirty="0">
                <a:solidFill>
                  <a:srgbClr val="4C4C4C"/>
                </a:solidFill>
              </a:rPr>
              <a:t>[3]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PropertyType.REFERENCE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REFERENCE property stores the UUID of a </a:t>
            </a:r>
            <a:r>
              <a:rPr lang="en-GB" sz="2000" b="1" dirty="0" err="1">
                <a:solidFill>
                  <a:srgbClr val="4C4C4C"/>
                </a:solidFill>
              </a:rPr>
              <a:t>referenceable</a:t>
            </a:r>
            <a:r>
              <a:rPr lang="en-GB" sz="2000" b="1" dirty="0">
                <a:solidFill>
                  <a:srgbClr val="4C4C4C"/>
                </a:solidFill>
              </a:rPr>
              <a:t> node (one having type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). The referential integrity of REFERENCE properties must be guaranteed.</a:t>
            </a:r>
          </a:p>
        </p:txBody>
      </p:sp>
    </p:spTree>
    <p:extLst>
      <p:ext uri="{BB962C8B-B14F-4D97-AF65-F5344CB8AC3E}">
        <p14:creationId xmlns:p14="http://schemas.microsoft.com/office/powerpoint/2010/main" val="42805867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Node Type Definition by XML 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611510" y="1043533"/>
            <a:ext cx="10179255" cy="5885079"/>
          </a:xfrm>
          <a:prstGeom prst="rect">
            <a:avLst/>
          </a:prstGeom>
          <a:ln/>
        </p:spPr>
        <p:txBody>
          <a:bodyPr/>
          <a:lstStyle>
            <a:lvl1pPr marL="258763" indent="-255588" algn="l" defTabSz="457200" rtl="0" eaLnBrk="0" fontAlgn="base" hangingPunct="0">
              <a:lnSpc>
                <a:spcPct val="67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70000"/>
              <a:buFont typeface="Symbol" charset="0"/>
              <a:buChar char="•"/>
              <a:defRPr sz="2600" b="1" i="1">
                <a:solidFill>
                  <a:srgbClr val="333333"/>
                </a:solidFill>
                <a:latin typeface="+mn-lt"/>
                <a:ea typeface="ＭＳ Ｐゴシック" charset="0"/>
                <a:cs typeface="+mn-cs"/>
              </a:defRPr>
            </a:lvl1pPr>
            <a:lvl2pPr marL="261938" indent="-261938" algn="l" defTabSz="457200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2pPr>
            <a:lvl3pPr marL="1287463" indent="-212725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0"/>
              <a:buChar char="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3pPr>
            <a:lvl4pPr marL="4772025" indent="-3695700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4C4C4C"/>
              </a:buClr>
              <a:buSzPct val="45000"/>
              <a:buFont typeface="Times New Roman" charset="0"/>
              <a:buChar char=""/>
              <a:defRPr sz="2200" i="1" baseline="20000">
                <a:solidFill>
                  <a:srgbClr val="4C4C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Symbol" charset="2"/>
              </a:defRPr>
            </a:lvl4pPr>
            <a:lvl5pPr marL="2057400" indent="-228600" algn="l" defTabSz="457200" rtl="0" eaLnBrk="0" fontAlgn="base" hangingPunct="0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5pPr>
            <a:lvl6pPr marL="4572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6pPr>
            <a:lvl7pPr marL="9144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7pPr>
            <a:lvl8pPr marL="13716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8pPr>
            <a:lvl9pPr marL="18288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9pPr>
          </a:lstStyle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nodeType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exo:article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isMixin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"false”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nt:base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mix:referenceable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exo:rss-enable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exo:text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requiredType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"String"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autoCreated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mandatory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onParentVersion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"COPY"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protected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multiple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valueConstraints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/&gt;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"*"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defaultPrimaryType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nt:file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autoCreated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mandatory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onParentVersion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"COPY"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protected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sameNameSiblings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"true"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nt:file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   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nodeType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>
              <a:solidFill>
                <a:srgbClr val="008080"/>
              </a:solidFill>
              <a:latin typeface="Monaco" charset="0"/>
              <a:sym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9996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Export &amp; Import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140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System and Document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specification provides two XSD schemas to represent a content in an XML format. This allows to import and export from one </a:t>
            </a:r>
            <a:r>
              <a:rPr lang="en-GB" sz="2000" b="1" dirty="0" smtClean="0">
                <a:solidFill>
                  <a:srgbClr val="4C4C4C"/>
                </a:solidFill>
              </a:rPr>
              <a:t>JCR to </a:t>
            </a:r>
            <a:r>
              <a:rPr lang="en-GB" sz="2000" b="1" dirty="0">
                <a:solidFill>
                  <a:srgbClr val="4C4C4C"/>
                </a:solidFill>
              </a:rPr>
              <a:t>another.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System View: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The system view mapping provides a complete serialization of workspace content to XML without loss of information</a:t>
            </a:r>
            <a:r>
              <a:rPr lang="en-GB" sz="2000" b="1" dirty="0" smtClean="0">
                <a:solidFill>
                  <a:srgbClr val="4C4C4C"/>
                </a:solidFill>
              </a:rPr>
              <a:t>.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Document View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The specification states: “The document view is designed to be more human-readable than the system view, though it achieves this at the expense of completeness.” Notably, the node type information is not included.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Remark: The </a:t>
            </a:r>
            <a:r>
              <a:rPr lang="en-GB" sz="2000" b="1" dirty="0">
                <a:solidFill>
                  <a:srgbClr val="4C4C4C"/>
                </a:solidFill>
              </a:rPr>
              <a:t>workspace root node is mapped to an XML element with the name </a:t>
            </a:r>
            <a:r>
              <a:rPr lang="en-GB" sz="2000" b="1" dirty="0" err="1">
                <a:solidFill>
                  <a:srgbClr val="4C4C4C"/>
                </a:solidFill>
              </a:rPr>
              <a:t>jcr:root</a:t>
            </a:r>
            <a:r>
              <a:rPr lang="en-GB" sz="2000" b="1" dirty="0">
                <a:solidFill>
                  <a:srgbClr val="4C4C4C"/>
                </a:solidFill>
              </a:rPr>
              <a:t>, because XML elements cannot have empty-string names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3499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Export using the Document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marL="407349" indent="-407349">
              <a:lnSpc>
                <a:spcPct val="150000"/>
              </a:lnSpc>
            </a:pP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myapp:document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mynt:document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myapp:title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"JSR 170"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myapp:lead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"Content Repository"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    </a:t>
            </a: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myapp:body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mynt:body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            </a:t>
            </a: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myapp:paragraph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mynt:paragraph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myapp:title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"Node Types"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myapp:text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"An important feature..."</a:t>
            </a:r>
            <a:r>
              <a:rPr lang="en-US" sz="2000" dirty="0">
                <a:solidFill>
                  <a:srgbClr val="774000"/>
                </a:solidFill>
              </a:rPr>
              <a:t>/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    </a:t>
            </a:r>
            <a:r>
              <a:rPr lang="en-US" sz="2000" dirty="0">
                <a:solidFill>
                  <a:srgbClr val="000088"/>
                </a:solidFill>
              </a:rPr>
              <a:t>&lt;/</a:t>
            </a:r>
            <a:r>
              <a:rPr lang="en-US" sz="2000" dirty="0" err="1">
                <a:solidFill>
                  <a:srgbClr val="000088"/>
                </a:solidFill>
              </a:rPr>
              <a:t>myapp:body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000088"/>
                </a:solidFill>
              </a:rPr>
              <a:t>&lt;/</a:t>
            </a:r>
            <a:r>
              <a:rPr lang="en-US" sz="2000" dirty="0" err="1">
                <a:solidFill>
                  <a:srgbClr val="000088"/>
                </a:solidFill>
              </a:rPr>
              <a:t>myapp:document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1800" dirty="0"/>
              <a:t>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2626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Concept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2447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Export using the System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389623" y="1115541"/>
            <a:ext cx="10179255" cy="6164383"/>
          </a:xfrm>
          <a:prstGeom prst="rect">
            <a:avLst/>
          </a:prstGeom>
          <a:ln/>
        </p:spPr>
        <p:txBody>
          <a:bodyPr rIns="41780"/>
          <a:lstStyle>
            <a:lvl1pPr marL="258763" indent="-255588" algn="l" defTabSz="457200" rtl="0" eaLnBrk="0" fontAlgn="base" hangingPunct="0">
              <a:lnSpc>
                <a:spcPct val="67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70000"/>
              <a:buFont typeface="Symbol" charset="0"/>
              <a:buChar char="•"/>
              <a:defRPr sz="2600" b="1" i="1">
                <a:solidFill>
                  <a:srgbClr val="333333"/>
                </a:solidFill>
                <a:latin typeface="+mn-lt"/>
                <a:ea typeface="ＭＳ Ｐゴシック" charset="0"/>
                <a:cs typeface="+mn-cs"/>
              </a:defRPr>
            </a:lvl1pPr>
            <a:lvl2pPr marL="261938" indent="-261938" algn="l" defTabSz="457200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2pPr>
            <a:lvl3pPr marL="1287463" indent="-212725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0"/>
              <a:buChar char="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3pPr>
            <a:lvl4pPr marL="4772025" indent="-3695700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4C4C4C"/>
              </a:buClr>
              <a:buSzPct val="45000"/>
              <a:buFont typeface="Times New Roman" charset="0"/>
              <a:buChar char=""/>
              <a:defRPr sz="2200" i="1" baseline="20000">
                <a:solidFill>
                  <a:srgbClr val="4C4C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Symbol" charset="2"/>
              </a:defRPr>
            </a:lvl4pPr>
            <a:lvl5pPr marL="2057400" indent="-228600" algn="l" defTabSz="457200" rtl="0" eaLnBrk="0" fontAlgn="base" hangingPunct="0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5pPr>
            <a:lvl6pPr marL="4572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6pPr>
            <a:lvl7pPr marL="9144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7pPr>
            <a:lvl8pPr marL="13716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8pPr>
            <a:lvl9pPr marL="18288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xmlns:jcr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u="sng" dirty="0" smtClean="0">
                <a:solidFill>
                  <a:srgbClr val="009999"/>
                </a:solidFill>
                <a:hlinkClick r:id="rId3"/>
              </a:rPr>
              <a:t>http://www.jcp.org/jcr/1.0</a:t>
            </a:r>
            <a:r>
              <a:rPr lang="en-US" sz="1500" dirty="0" smtClean="0">
                <a:solidFill>
                  <a:srgbClr val="774000"/>
                </a:solidFill>
              </a:rPr>
              <a:t>"xmlns:nt=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4"/>
              </a:rPr>
              <a:t>http://www.jcp.org/jcr/nt/1.0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xmlns:mix=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5"/>
              </a:rPr>
              <a:t>http://www.jcp.org/jcr/mix/1.0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xmlns:sv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6"/>
              </a:rPr>
              <a:t>http://www.jcp.org/jcr/sv/1.0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xmlns:myapp=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7"/>
              </a:rPr>
              <a:t>http://mycorp.com/</a:t>
            </a:r>
            <a:r>
              <a:rPr lang="en-US" sz="1500" u="sng" dirty="0" err="1" smtClean="0">
                <a:solidFill>
                  <a:srgbClr val="009999"/>
                </a:solidFill>
                <a:hlinkClick r:id="rId7"/>
              </a:rPr>
              <a:t>myapp</a:t>
            </a:r>
            <a:r>
              <a:rPr lang="en-US" sz="1500" dirty="0" err="1" smtClean="0">
                <a:solidFill>
                  <a:srgbClr val="660000"/>
                </a:solidFill>
              </a:rPr>
              <a:t>"</a:t>
            </a:r>
            <a:r>
              <a:rPr lang="en-US" sz="1500" dirty="0" err="1" smtClean="0">
                <a:solidFill>
                  <a:srgbClr val="774000"/>
                </a:solidFill>
              </a:rPr>
              <a:t>xmlns:mynt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8"/>
              </a:rPr>
              <a:t>http://mycorp.com/mynt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err="1" smtClean="0">
                <a:solidFill>
                  <a:srgbClr val="660000"/>
                </a:solidFill>
              </a:rPr>
              <a:t>myapp:document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mynt:document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myapp:title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JSR 170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myapp:lead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Content Repository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myapp:body</a:t>
            </a:r>
            <a:r>
              <a:rPr lang="en-US" sz="1500" dirty="0" smtClean="0">
                <a:solidFill>
                  <a:srgbClr val="774000"/>
                </a:solidFill>
              </a:rPr>
              <a:t>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mynt:body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myapp:paragraph</a:t>
            </a:r>
            <a:r>
              <a:rPr lang="en-US" sz="1500" dirty="0" smtClean="0">
                <a:solidFill>
                  <a:srgbClr val="774000"/>
                </a:solidFill>
              </a:rPr>
              <a:t>"</a:t>
            </a:r>
            <a:r>
              <a:rPr lang="en-US" sz="1500" dirty="0" smtClean="0"/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mynt:paragraph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myapp:title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Node Types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myapp:text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An important feature...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 </a:t>
            </a:r>
            <a:endParaRPr lang="en-US" sz="1500" dirty="0">
              <a:ea typeface="ヒラギノ角ゴ ProN W6" charset="0"/>
              <a:cs typeface="ヒラギノ角ゴ ProN W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832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Export Encoding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output XML is encoded in UTF-8.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Escaping of names: The escape character is the underscore (“_”). Any invalid character is escaped as _</a:t>
            </a:r>
            <a:r>
              <a:rPr lang="en-GB" sz="2000" b="1" dirty="0" err="1">
                <a:solidFill>
                  <a:srgbClr val="4C4C4C"/>
                </a:solidFill>
              </a:rPr>
              <a:t>xHHHH</a:t>
            </a:r>
            <a:r>
              <a:rPr lang="en-GB" sz="2000" b="1" dirty="0">
                <a:solidFill>
                  <a:srgbClr val="4C4C4C"/>
                </a:solidFill>
              </a:rPr>
              <a:t>_, where HHHH is the four-digit hexadecimal UTF-16 code for the character.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“My Documents” is converted to “My_x0020_Documents”,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</a:t>
            </a:r>
            <a:r>
              <a:rPr lang="en-GB" sz="2000" b="1" dirty="0" err="1">
                <a:solidFill>
                  <a:srgbClr val="4C4C4C"/>
                </a:solidFill>
              </a:rPr>
              <a:t>My_Documents</a:t>
            </a:r>
            <a:r>
              <a:rPr lang="en-GB" sz="2000" b="1" dirty="0">
                <a:solidFill>
                  <a:srgbClr val="4C4C4C"/>
                </a:solidFill>
              </a:rPr>
              <a:t>” is not encoded,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Escaping of values: Ampersand (&amp;), less-than symbol (&lt;), greater-than symbol (&gt;), apostrophe ('), and quotation mark (") are escaped as &amp;amp;, &amp;</a:t>
            </a:r>
            <a:r>
              <a:rPr lang="en-GB" sz="2000" b="1" dirty="0" err="1">
                <a:solidFill>
                  <a:srgbClr val="4C4C4C"/>
                </a:solidFill>
              </a:rPr>
              <a:t>lt</a:t>
            </a:r>
            <a:r>
              <a:rPr lang="en-GB" sz="2000" b="1" dirty="0">
                <a:solidFill>
                  <a:srgbClr val="4C4C4C"/>
                </a:solidFill>
              </a:rPr>
              <a:t>;, &amp;</a:t>
            </a:r>
            <a:r>
              <a:rPr lang="en-GB" sz="2000" b="1" dirty="0" err="1">
                <a:solidFill>
                  <a:srgbClr val="4C4C4C"/>
                </a:solidFill>
              </a:rPr>
              <a:t>gt</a:t>
            </a:r>
            <a:r>
              <a:rPr lang="en-GB" sz="2000" b="1" dirty="0">
                <a:solidFill>
                  <a:srgbClr val="4C4C4C"/>
                </a:solidFill>
              </a:rPr>
              <a:t>;, &amp;</a:t>
            </a:r>
            <a:r>
              <a:rPr lang="en-GB" sz="2000" b="1" dirty="0" err="1">
                <a:solidFill>
                  <a:srgbClr val="4C4C4C"/>
                </a:solidFill>
              </a:rPr>
              <a:t>apos</a:t>
            </a:r>
            <a:r>
              <a:rPr lang="en-GB" sz="2000" b="1" dirty="0">
                <a:solidFill>
                  <a:srgbClr val="4C4C4C"/>
                </a:solidFill>
              </a:rPr>
              <a:t>; and &amp;</a:t>
            </a:r>
            <a:r>
              <a:rPr lang="en-GB" sz="2000" b="1" dirty="0" err="1">
                <a:solidFill>
                  <a:srgbClr val="4C4C4C"/>
                </a:solidFill>
              </a:rPr>
              <a:t>quot</a:t>
            </a:r>
            <a:r>
              <a:rPr lang="en-GB" sz="2000" b="1" dirty="0">
                <a:solidFill>
                  <a:srgbClr val="4C4C4C"/>
                </a:solidFill>
              </a:rPr>
              <a:t>;.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BINARY property is recorded using Base64 encoding.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51403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Queries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575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187549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Specification defines 2 query languages : </a:t>
            </a:r>
            <a:r>
              <a:rPr lang="en-GB" sz="2000" b="1" dirty="0" err="1">
                <a:solidFill>
                  <a:srgbClr val="4C4C4C"/>
                </a:solidFill>
              </a:rPr>
              <a:t>XPath</a:t>
            </a:r>
            <a:r>
              <a:rPr lang="en-GB" sz="2000" b="1" dirty="0">
                <a:solidFill>
                  <a:srgbClr val="4C4C4C"/>
                </a:solidFill>
              </a:rPr>
              <a:t> and </a:t>
            </a:r>
            <a:r>
              <a:rPr lang="en-GB" sz="2000" b="1" dirty="0" smtClean="0">
                <a:solidFill>
                  <a:srgbClr val="4C4C4C"/>
                </a:solidFill>
              </a:rPr>
              <a:t>SQL. SQL </a:t>
            </a:r>
            <a:r>
              <a:rPr lang="en-GB" sz="2000" b="1" dirty="0">
                <a:solidFill>
                  <a:srgbClr val="4C4C4C"/>
                </a:solidFill>
              </a:rPr>
              <a:t>is recommended for performance </a:t>
            </a:r>
            <a:r>
              <a:rPr lang="en-GB" sz="2000" b="1" dirty="0" smtClean="0">
                <a:solidFill>
                  <a:srgbClr val="4C4C4C"/>
                </a:solidFill>
              </a:rPr>
              <a:t>reasons. </a:t>
            </a:r>
            <a:r>
              <a:rPr lang="en-GB" sz="2000" b="1" dirty="0">
                <a:solidFill>
                  <a:srgbClr val="4C4C4C"/>
                </a:solidFill>
              </a:rPr>
              <a:t>The fastest access is using the access methods </a:t>
            </a:r>
            <a:r>
              <a:rPr lang="en-GB" sz="2000" b="1" dirty="0" err="1">
                <a:solidFill>
                  <a:srgbClr val="4C4C4C"/>
                </a:solidFill>
              </a:rPr>
              <a:t>getNode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getChild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SQL </a:t>
            </a:r>
            <a:r>
              <a:rPr lang="en-GB" sz="2000" b="1" dirty="0">
                <a:solidFill>
                  <a:srgbClr val="4C4C4C"/>
                </a:solidFill>
              </a:rPr>
              <a:t>queries can be thought of as working against a database view of the workspace being searched.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node type (primary or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) corresponds to a table.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column in the table corresponds to a property defined in or inherited by that node type.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row corresponds to a node in the workspace.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Note that because of the hierarchical structure of node type definitions, nodes will appear in more than just one table.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For </a:t>
            </a:r>
            <a:r>
              <a:rPr lang="en-GB" sz="2000" b="1" dirty="0">
                <a:solidFill>
                  <a:srgbClr val="4C4C4C"/>
                </a:solidFill>
              </a:rPr>
              <a:t>example, querying the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 table will show all nodes in the workspace, but that table will be limited to the columns corresponding to the properties defined by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err="1">
                <a:solidFill>
                  <a:srgbClr val="4C4C4C"/>
                </a:solidFill>
              </a:rPr>
              <a:t>jcr:primaryType</a:t>
            </a:r>
            <a:r>
              <a:rPr lang="en-GB" sz="2000" b="1" dirty="0">
                <a:solidFill>
                  <a:srgbClr val="4C4C4C"/>
                </a:solidFill>
              </a:rPr>
              <a:t> and </a:t>
            </a:r>
            <a:r>
              <a:rPr lang="en-GB" sz="2000" b="1" dirty="0" err="1">
                <a:solidFill>
                  <a:srgbClr val="4C4C4C"/>
                </a:solidFill>
              </a:rPr>
              <a:t>jcr:mixinTypes</a:t>
            </a:r>
            <a:r>
              <a:rPr lang="en-GB" sz="2000" b="1" dirty="0">
                <a:solidFill>
                  <a:srgbClr val="4C4C4C"/>
                </a:solidFill>
              </a:rPr>
              <a:t>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0930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Columns - Properties</a:t>
            </a: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835646" y="2000515"/>
            <a:ext cx="8491341" cy="4515626"/>
            <a:chOff x="0" y="0"/>
            <a:chExt cx="6233" cy="3670"/>
          </a:xfrm>
        </p:grpSpPr>
        <p:pic>
          <p:nvPicPr>
            <p:cNvPr id="5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" y="130"/>
              <a:ext cx="5847" cy="3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33" cy="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163163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747858" y="1907629"/>
            <a:ext cx="8528123" cy="3849972"/>
            <a:chOff x="0" y="0"/>
            <a:chExt cx="6259" cy="3129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" y="146"/>
              <a:ext cx="5872" cy="2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59" cy="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90218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Comparisons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2195686" y="1331565"/>
            <a:ext cx="8094905" cy="5454433"/>
            <a:chOff x="0" y="0"/>
            <a:chExt cx="5942" cy="4433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" y="142"/>
              <a:ext cx="5497" cy="3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2" cy="4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775472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Same name siblings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439974" y="1403573"/>
            <a:ext cx="9083949" cy="5287097"/>
            <a:chOff x="0" y="0"/>
            <a:chExt cx="6668" cy="4297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" y="207"/>
              <a:ext cx="6230" cy="3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68" cy="4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94713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1316001" y="1331565"/>
            <a:ext cx="8938182" cy="5170207"/>
            <a:chOff x="0" y="0"/>
            <a:chExt cx="6561" cy="4202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" y="160"/>
              <a:ext cx="6138" cy="3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61" cy="4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02265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254697" y="1475581"/>
            <a:ext cx="8916384" cy="4840456"/>
            <a:chOff x="0" y="0"/>
            <a:chExt cx="6545" cy="3934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" y="157"/>
              <a:ext cx="6128" cy="3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45" cy="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40503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Java Content Repository (Specification JSR 170)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http://</a:t>
            </a:r>
            <a:r>
              <a:rPr lang="en-GB" sz="2000" b="1" dirty="0" err="1" smtClean="0">
                <a:solidFill>
                  <a:srgbClr val="4C4C4C"/>
                </a:solidFill>
              </a:rPr>
              <a:t>jcp.org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aboutJava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communityprocess</a:t>
            </a:r>
            <a:r>
              <a:rPr lang="en-GB" sz="2000" b="1" dirty="0" smtClean="0">
                <a:solidFill>
                  <a:srgbClr val="4C4C4C"/>
                </a:solidFill>
              </a:rPr>
              <a:t>/final/jsr170/</a:t>
            </a:r>
            <a:r>
              <a:rPr lang="en-GB" sz="2000" b="1" dirty="0" err="1" smtClean="0">
                <a:solidFill>
                  <a:srgbClr val="4C4C4C"/>
                </a:solidFill>
              </a:rPr>
              <a:t>index.html</a:t>
            </a:r>
            <a:r>
              <a:rPr lang="en-GB" sz="2000" b="1" dirty="0" smtClean="0">
                <a:solidFill>
                  <a:srgbClr val="4C4C4C"/>
                </a:solidFill>
              </a:rPr>
              <a:t>‏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Content repository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Hierarchical structure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Used like a file system in eXo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Advances services (queries, locks, versioning,...)‏</a:t>
            </a:r>
          </a:p>
        </p:txBody>
      </p:sp>
    </p:spTree>
    <p:extLst>
      <p:ext uri="{BB962C8B-B14F-4D97-AF65-F5344CB8AC3E}">
        <p14:creationId xmlns:p14="http://schemas.microsoft.com/office/powerpoint/2010/main" val="259232765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any descendant node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1686552" y="1475581"/>
            <a:ext cx="8458645" cy="4967188"/>
            <a:chOff x="0" y="0"/>
            <a:chExt cx="6209" cy="4037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" y="152"/>
              <a:ext cx="5800" cy="3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09" cy="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300339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ORDER BY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2024408" y="1565089"/>
            <a:ext cx="8033601" cy="5134526"/>
            <a:chOff x="0" y="0"/>
            <a:chExt cx="5897" cy="4173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" y="131"/>
              <a:ext cx="5517" cy="3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97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405863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Like and contains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jcr:like</a:t>
            </a:r>
            <a:r>
              <a:rPr lang="en-GB" sz="2000" b="1" dirty="0" smtClean="0">
                <a:solidFill>
                  <a:srgbClr val="4C4C4C"/>
                </a:solidFill>
              </a:rPr>
              <a:t> Function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jcr:root</a:t>
            </a:r>
            <a:r>
              <a:rPr lang="en-GB" sz="2000" b="1" dirty="0" smtClean="0">
                <a:solidFill>
                  <a:srgbClr val="4C4C4C"/>
                </a:solidFill>
              </a:rPr>
              <a:t>/document/</a:t>
            </a:r>
            <a:r>
              <a:rPr lang="en-GB" sz="2000" b="1" dirty="0" err="1" smtClean="0">
                <a:solidFill>
                  <a:srgbClr val="4C4C4C"/>
                </a:solidFill>
              </a:rPr>
              <a:t>para</a:t>
            </a:r>
            <a:r>
              <a:rPr lang="en-GB" sz="2000" b="1" dirty="0" smtClean="0">
                <a:solidFill>
                  <a:srgbClr val="4C4C4C"/>
                </a:solidFill>
              </a:rPr>
              <a:t>[</a:t>
            </a:r>
            <a:r>
              <a:rPr lang="en-GB" sz="2000" b="1" dirty="0" err="1" smtClean="0">
                <a:solidFill>
                  <a:srgbClr val="4C4C4C"/>
                </a:solidFill>
              </a:rPr>
              <a:t>jcr:like</a:t>
            </a:r>
            <a:r>
              <a:rPr lang="en-GB" sz="2000" b="1" dirty="0" smtClean="0">
                <a:solidFill>
                  <a:srgbClr val="4C4C4C"/>
                </a:solidFill>
              </a:rPr>
              <a:t>(@</a:t>
            </a:r>
            <a:r>
              <a:rPr lang="en-GB" sz="2000" b="1" dirty="0" err="1" smtClean="0">
                <a:solidFill>
                  <a:srgbClr val="4C4C4C"/>
                </a:solidFill>
              </a:rPr>
              <a:t>title,'%Java</a:t>
            </a:r>
            <a:r>
              <a:rPr lang="en-GB" sz="2000" b="1" dirty="0" smtClean="0">
                <a:solidFill>
                  <a:srgbClr val="4C4C4C"/>
                </a:solidFill>
              </a:rPr>
              <a:t>%')]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jcr:contains</a:t>
            </a:r>
            <a:r>
              <a:rPr lang="en-GB" sz="2000" b="1" dirty="0" smtClean="0">
                <a:solidFill>
                  <a:srgbClr val="4C4C4C"/>
                </a:solidFill>
              </a:rPr>
              <a:t> Function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//*[</a:t>
            </a:r>
            <a:r>
              <a:rPr lang="en-GB" sz="2000" b="1" dirty="0" err="1" smtClean="0">
                <a:solidFill>
                  <a:srgbClr val="4C4C4C"/>
                </a:solidFill>
              </a:rPr>
              <a:t>jcr:contains</a:t>
            </a:r>
            <a:r>
              <a:rPr lang="en-GB" sz="2000" b="1" dirty="0" smtClean="0">
                <a:solidFill>
                  <a:srgbClr val="4C4C4C"/>
                </a:solidFill>
              </a:rPr>
              <a:t>(., 'JSR 170')]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//*[</a:t>
            </a:r>
            <a:r>
              <a:rPr lang="en-GB" sz="2000" b="1" dirty="0" err="1" smtClean="0">
                <a:solidFill>
                  <a:srgbClr val="4C4C4C"/>
                </a:solidFill>
              </a:rPr>
              <a:t>jcr:contains</a:t>
            </a:r>
            <a:r>
              <a:rPr lang="en-GB" sz="2000" b="1" dirty="0" smtClean="0">
                <a:solidFill>
                  <a:srgbClr val="4C4C4C"/>
                </a:solidFill>
              </a:rPr>
              <a:t>(@</a:t>
            </a:r>
            <a:r>
              <a:rPr lang="en-GB" sz="2000" b="1" dirty="0" err="1" smtClean="0">
                <a:solidFill>
                  <a:srgbClr val="4C4C4C"/>
                </a:solidFill>
              </a:rPr>
              <a:t>myapp:title</a:t>
            </a:r>
            <a:r>
              <a:rPr lang="en-GB" sz="2000" b="1" dirty="0" smtClean="0">
                <a:solidFill>
                  <a:srgbClr val="4C4C4C"/>
                </a:solidFill>
              </a:rPr>
              <a:t>, 'JSR 170')]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2631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Configuration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9935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File: </a:t>
            </a:r>
            <a:r>
              <a:rPr lang="en-GB" sz="2000" b="1" dirty="0" err="1">
                <a:solidFill>
                  <a:srgbClr val="4C4C4C"/>
                </a:solidFill>
              </a:rPr>
              <a:t>webapps</a:t>
            </a:r>
            <a:r>
              <a:rPr lang="en-GB" sz="2000" b="1" dirty="0" smtClean="0">
                <a:solidFill>
                  <a:srgbClr val="4C4C4C"/>
                </a:solidFill>
              </a:rPr>
              <a:t>/platform-extension/</a:t>
            </a:r>
            <a:r>
              <a:rPr lang="en-GB" sz="2000" b="1" dirty="0">
                <a:solidFill>
                  <a:srgbClr val="4C4C4C"/>
                </a:solidFill>
              </a:rPr>
              <a:t>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RepositoryServiceConfiguration</a:t>
            </a:r>
            <a:r>
              <a:rPr lang="en-GB" sz="2000" b="1" dirty="0" smtClean="0">
                <a:solidFill>
                  <a:srgbClr val="4C4C4C"/>
                </a:solidFill>
              </a:rPr>
              <a:t> points to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 This file can be found in: 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 smtClean="0">
                <a:solidFill>
                  <a:srgbClr val="4C4C4C"/>
                </a:solidFill>
              </a:rPr>
              <a:t>/portal/WEB-INF/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/repository-</a:t>
            </a:r>
            <a:r>
              <a:rPr lang="en-GB" sz="2000" b="1" dirty="0" err="1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(These </a:t>
            </a:r>
            <a:r>
              <a:rPr lang="en-GB" sz="2000" b="1" dirty="0">
                <a:solidFill>
                  <a:srgbClr val="4C4C4C"/>
                </a:solidFill>
              </a:rPr>
              <a:t>files </a:t>
            </a:r>
            <a:r>
              <a:rPr lang="en-GB" sz="2000" b="1" dirty="0" smtClean="0">
                <a:solidFill>
                  <a:srgbClr val="4C4C4C"/>
                </a:solidFill>
              </a:rPr>
              <a:t>might be </a:t>
            </a:r>
            <a:r>
              <a:rPr lang="en-GB" sz="2000" b="1" dirty="0">
                <a:solidFill>
                  <a:srgbClr val="4C4C4C"/>
                </a:solidFill>
              </a:rPr>
              <a:t>overwritten in another </a:t>
            </a:r>
            <a:r>
              <a:rPr lang="en-GB" sz="2000" b="1" dirty="0" err="1" smtClean="0">
                <a:solidFill>
                  <a:srgbClr val="4C4C4C"/>
                </a:solidFill>
              </a:rPr>
              <a:t>webapp</a:t>
            </a:r>
            <a:r>
              <a:rPr lang="en-GB" sz="2000" b="1" dirty="0" smtClean="0">
                <a:solidFill>
                  <a:srgbClr val="4C4C4C"/>
                </a:solidFill>
              </a:rPr>
              <a:t>. See </a:t>
            </a:r>
            <a:r>
              <a:rPr lang="en-GB" sz="2000" b="1" dirty="0">
                <a:solidFill>
                  <a:srgbClr val="4C4C4C"/>
                </a:solidFill>
              </a:rPr>
              <a:t>module eXo </a:t>
            </a:r>
            <a:r>
              <a:rPr lang="en-GB" sz="2000" b="1" dirty="0" smtClean="0">
                <a:solidFill>
                  <a:srgbClr val="4C4C4C"/>
                </a:solidFill>
              </a:rPr>
              <a:t>extensions.)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You must not manipulate these files!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62574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Example: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2" y="1907629"/>
            <a:ext cx="1080910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009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Lucene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Example: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”, Lucene index defined for each workspace.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8" y="2730499"/>
            <a:ext cx="10757644" cy="24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6347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Namespace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-component-plugins-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6" y="2123653"/>
            <a:ext cx="983791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360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NodeType</a:t>
            </a:r>
            <a:r>
              <a:rPr lang="en-GB" sz="3600" dirty="0" smtClean="0">
                <a:solidFill>
                  <a:srgbClr val="FFA300"/>
                </a:solidFill>
              </a:rPr>
              <a:t>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-component-plugins-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 (same component plugin)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2339677"/>
            <a:ext cx="1049716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2062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NodeType</a:t>
            </a:r>
            <a:r>
              <a:rPr lang="en-GB" sz="3600" dirty="0" smtClean="0">
                <a:solidFill>
                  <a:srgbClr val="FFA300"/>
                </a:solidFill>
              </a:rPr>
              <a:t>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nodetypes-</a:t>
            </a:r>
            <a:r>
              <a:rPr lang="en-GB" sz="2000" b="1" dirty="0" err="1" smtClean="0">
                <a:solidFill>
                  <a:srgbClr val="4C4C4C"/>
                </a:solidFill>
              </a:rPr>
              <a:t>ecm.xml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2483693"/>
            <a:ext cx="941199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28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954"/>
            <a:ext cx="11160125" cy="62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9309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Coding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6173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</a:t>
            </a:r>
            <a:r>
              <a:rPr lang="en-GB" sz="3600" dirty="0" err="1" smtClean="0">
                <a:solidFill>
                  <a:srgbClr val="FFA300"/>
                </a:solidFill>
              </a:rPr>
              <a:t>RepositoryService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In order to access to the JCR you need to use 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As </a:t>
            </a:r>
            <a:r>
              <a:rPr lang="en-GB" sz="2000" b="1" dirty="0">
                <a:solidFill>
                  <a:srgbClr val="4C4C4C"/>
                </a:solidFill>
              </a:rPr>
              <a:t>you want to follow the principle of Inversion of Control, you must not access the service directly. You need a Container to access the service.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With this command you get your current container: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ExoContainer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myContainer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ExoContainerContext.getCurrentContainer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 container gives us the </a:t>
            </a:r>
            <a:r>
              <a:rPr lang="en-GB" sz="2000" b="1" dirty="0" err="1" smtClean="0">
                <a:solidFill>
                  <a:srgbClr val="4C4C4C"/>
                </a:solidFill>
              </a:rPr>
              <a:t>instace</a:t>
            </a:r>
            <a:r>
              <a:rPr lang="en-GB" sz="2000" b="1" dirty="0" smtClean="0">
                <a:solidFill>
                  <a:srgbClr val="4C4C4C"/>
                </a:solidFill>
              </a:rPr>
              <a:t> of 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: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= 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)	</a:t>
            </a:r>
            <a:r>
              <a:rPr lang="en-GB" sz="2000" b="1" dirty="0" err="1" smtClean="0">
                <a:solidFill>
                  <a:srgbClr val="4C4C4C"/>
                </a:solidFill>
              </a:rPr>
              <a:t>myContainer.getComponentInstance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dirty="0" err="1" smtClean="0">
                <a:solidFill>
                  <a:srgbClr val="4C4C4C"/>
                </a:solidFill>
              </a:rPr>
              <a:t>.class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There is only one repository, always </a:t>
            </a:r>
            <a:r>
              <a:rPr lang="en-GB" sz="2000" b="1" dirty="0">
                <a:solidFill>
                  <a:srgbClr val="4C4C4C"/>
                </a:solidFill>
              </a:rPr>
              <a:t>use the default repository,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Repository repository = </a:t>
            </a:r>
            <a:r>
              <a:rPr lang="en-GB" sz="2000" b="1" dirty="0" err="1">
                <a:solidFill>
                  <a:srgbClr val="4C4C4C"/>
                </a:solidFill>
              </a:rPr>
              <a:t>repositoryService.getDefaultRepository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5729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JCR Session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For opening a session you have to login to a workspace.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Credentials </a:t>
            </a:r>
            <a:r>
              <a:rPr lang="en-GB" sz="2000" b="1" dirty="0">
                <a:solidFill>
                  <a:srgbClr val="4C4C4C"/>
                </a:solidFill>
              </a:rPr>
              <a:t>credentials = new </a:t>
            </a:r>
            <a:r>
              <a:rPr lang="en-GB" sz="2000" b="1" dirty="0" err="1">
                <a:solidFill>
                  <a:srgbClr val="4C4C4C"/>
                </a:solidFill>
              </a:rPr>
              <a:t>SimpleCredentials</a:t>
            </a:r>
            <a:r>
              <a:rPr lang="en-GB" sz="2000" b="1" dirty="0">
                <a:solidFill>
                  <a:srgbClr val="4C4C4C"/>
                </a:solidFill>
              </a:rPr>
              <a:t>("root", "</a:t>
            </a:r>
            <a:r>
              <a:rPr lang="en-GB" sz="2000" b="1" dirty="0" err="1">
                <a:solidFill>
                  <a:srgbClr val="4C4C4C"/>
                </a:solidFill>
              </a:rPr>
              <a:t>gtn</a:t>
            </a:r>
            <a:r>
              <a:rPr lang="en-GB" sz="2000" b="1" dirty="0">
                <a:solidFill>
                  <a:srgbClr val="4C4C4C"/>
                </a:solidFill>
              </a:rPr>
              <a:t>".</a:t>
            </a:r>
            <a:r>
              <a:rPr lang="en-GB" sz="2000" b="1" dirty="0" err="1">
                <a:solidFill>
                  <a:srgbClr val="4C4C4C"/>
                </a:solidFill>
              </a:rPr>
              <a:t>toCharArray</a:t>
            </a:r>
            <a:r>
              <a:rPr lang="en-GB" sz="2000" b="1" dirty="0">
                <a:solidFill>
                  <a:srgbClr val="4C4C4C"/>
                </a:solidFill>
              </a:rPr>
              <a:t>())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  <a:br>
              <a:rPr lang="en-GB" sz="2000" b="1" dirty="0" smtClean="0">
                <a:solidFill>
                  <a:srgbClr val="4C4C4C"/>
                </a:solidFill>
              </a:rPr>
            </a:b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>
                <a:solidFill>
                  <a:srgbClr val="4C4C4C"/>
                </a:solidFill>
              </a:rPr>
              <a:t>/ get a session on workspace ”collaboration</a:t>
            </a:r>
            <a:r>
              <a:rPr lang="en-GB" sz="2000" b="1" dirty="0" smtClean="0">
                <a:solidFill>
                  <a:srgbClr val="4C4C4C"/>
                </a:solidFill>
              </a:rPr>
              <a:t>”</a:t>
            </a:r>
            <a:br>
              <a:rPr lang="en-GB" sz="2000" b="1" dirty="0" smtClean="0">
                <a:solidFill>
                  <a:srgbClr val="4C4C4C"/>
                </a:solidFill>
              </a:rPr>
            </a:br>
            <a:r>
              <a:rPr lang="en-GB" sz="2000" b="1" dirty="0" smtClean="0">
                <a:solidFill>
                  <a:srgbClr val="4C4C4C"/>
                </a:solidFill>
              </a:rPr>
              <a:t>Session </a:t>
            </a:r>
            <a:r>
              <a:rPr lang="en-GB" sz="2000" b="1" dirty="0" err="1">
                <a:solidFill>
                  <a:srgbClr val="4C4C4C"/>
                </a:solidFill>
              </a:rPr>
              <a:t>jcrSession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repository.login</a:t>
            </a:r>
            <a:r>
              <a:rPr lang="en-GB" sz="2000" b="1" dirty="0">
                <a:solidFill>
                  <a:srgbClr val="4C4C4C"/>
                </a:solidFill>
              </a:rPr>
              <a:t>(credentials, "collaboration")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r>
              <a:rPr lang="en-GB" sz="2000" b="1" dirty="0" smtClean="0">
                <a:solidFill>
                  <a:srgbClr val="4C4C4C"/>
                </a:solidFill>
              </a:rPr>
              <a:t>System Session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Has </a:t>
            </a:r>
            <a:r>
              <a:rPr lang="en-GB" sz="2000" b="1" dirty="0" err="1" smtClean="0">
                <a:solidFill>
                  <a:srgbClr val="4C4C4C"/>
                </a:solidFill>
              </a:rPr>
              <a:t>ulimited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 smtClean="0">
                <a:solidFill>
                  <a:srgbClr val="4C4C4C"/>
                </a:solidFill>
              </a:rPr>
              <a:t>prermission</a:t>
            </a:r>
            <a:r>
              <a:rPr lang="en-GB" sz="2000" b="1" dirty="0" smtClean="0">
                <a:solidFill>
                  <a:srgbClr val="4C4C4C"/>
                </a:solidFill>
              </a:rPr>
              <a:t>, use it with care! And never on user operations!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Session </a:t>
            </a:r>
            <a:r>
              <a:rPr lang="en-GB" sz="2000" b="1" dirty="0" err="1">
                <a:solidFill>
                  <a:srgbClr val="4C4C4C"/>
                </a:solidFill>
              </a:rPr>
              <a:t>jcrSession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repository.getSystemSession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smtClean="0">
                <a:solidFill>
                  <a:srgbClr val="4C4C4C"/>
                </a:solidFill>
              </a:rPr>
              <a:t>“collaboration”)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06179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JCR Session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</a:t>
            </a:r>
            <a:r>
              <a:rPr lang="en-GB" sz="2000" b="1" dirty="0" err="1" smtClean="0">
                <a:solidFill>
                  <a:srgbClr val="4C4C4C"/>
                </a:solidFill>
              </a:rPr>
              <a:t>javax.jcr</a:t>
            </a:r>
            <a:r>
              <a:rPr lang="en-GB" sz="2000" b="1" dirty="0" smtClean="0">
                <a:solidFill>
                  <a:srgbClr val="4C4C4C"/>
                </a:solidFill>
              </a:rPr>
              <a:t>.*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javax.jcr.query</a:t>
            </a:r>
            <a:r>
              <a:rPr lang="en-GB" sz="2000" b="1" dirty="0">
                <a:solidFill>
                  <a:srgbClr val="4C4C4C"/>
                </a:solidFill>
              </a:rPr>
              <a:t>.*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org.exoplatform.services.jcr.RepositoryService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org.exoplatform.container.ExoContainerContext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ExoContainer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myContainer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ExoContainerContext.getCurrentContainer</a:t>
            </a:r>
            <a:r>
              <a:rPr lang="en-GB" sz="2000" b="1" dirty="0">
                <a:solidFill>
                  <a:srgbClr val="4C4C4C"/>
                </a:solidFill>
              </a:rPr>
              <a:t>()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dirty="0">
                <a:solidFill>
                  <a:srgbClr val="4C4C4C"/>
                </a:solidFill>
              </a:rPr>
              <a:t> = (</a:t>
            </a:r>
            <a:r>
              <a:rPr lang="en-GB" sz="2000" b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dirty="0">
                <a:solidFill>
                  <a:srgbClr val="4C4C4C"/>
                </a:solidFill>
              </a:rPr>
              <a:t>)	</a:t>
            </a:r>
            <a:r>
              <a:rPr lang="en-GB" sz="2000" b="1" dirty="0" err="1">
                <a:solidFill>
                  <a:srgbClr val="4C4C4C"/>
                </a:solidFill>
              </a:rPr>
              <a:t>myContainer.getComponentInstance</a:t>
            </a:r>
            <a:r>
              <a:rPr lang="en-GB" sz="2000" b="1" dirty="0">
                <a:solidFill>
                  <a:srgbClr val="4C4C4C"/>
                </a:solidFill>
              </a:rPr>
              <a:t>(</a:t>
            </a:r>
            <a:r>
              <a:rPr lang="en-GB" sz="2000" b="1" dirty="0" err="1">
                <a:solidFill>
                  <a:srgbClr val="4C4C4C"/>
                </a:solidFill>
              </a:rPr>
              <a:t>RepositoryService.class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Repository </a:t>
            </a:r>
            <a:r>
              <a:rPr lang="en-GB" sz="2000" b="1" dirty="0">
                <a:solidFill>
                  <a:srgbClr val="4C4C4C"/>
                </a:solidFill>
              </a:rPr>
              <a:t>repository = </a:t>
            </a:r>
            <a:r>
              <a:rPr lang="en-GB" sz="2000" b="1" dirty="0" err="1">
                <a:solidFill>
                  <a:srgbClr val="4C4C4C"/>
                </a:solidFill>
              </a:rPr>
              <a:t>repositoryService.getDefaultRepository</a:t>
            </a:r>
            <a:r>
              <a:rPr lang="en-GB" sz="2000" b="1" dirty="0">
                <a:solidFill>
                  <a:srgbClr val="4C4C4C"/>
                </a:solidFill>
              </a:rPr>
              <a:t>()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Credentials credentials = new </a:t>
            </a:r>
            <a:r>
              <a:rPr lang="en-GB" sz="2000" b="1" dirty="0" err="1">
                <a:solidFill>
                  <a:srgbClr val="4C4C4C"/>
                </a:solidFill>
              </a:rPr>
              <a:t>SimpleCredentials</a:t>
            </a:r>
            <a:r>
              <a:rPr lang="en-GB" sz="2000" b="1" dirty="0">
                <a:solidFill>
                  <a:srgbClr val="4C4C4C"/>
                </a:solidFill>
              </a:rPr>
              <a:t>("root", "</a:t>
            </a:r>
            <a:r>
              <a:rPr lang="en-GB" sz="2000" b="1" dirty="0" err="1">
                <a:solidFill>
                  <a:srgbClr val="4C4C4C"/>
                </a:solidFill>
              </a:rPr>
              <a:t>gtn</a:t>
            </a:r>
            <a:r>
              <a:rPr lang="en-GB" sz="2000" b="1" dirty="0">
                <a:solidFill>
                  <a:srgbClr val="4C4C4C"/>
                </a:solidFill>
              </a:rPr>
              <a:t>".</a:t>
            </a:r>
            <a:r>
              <a:rPr lang="en-GB" sz="2000" b="1" dirty="0" err="1">
                <a:solidFill>
                  <a:srgbClr val="4C4C4C"/>
                </a:solidFill>
              </a:rPr>
              <a:t>toCharArray</a:t>
            </a:r>
            <a:r>
              <a:rPr lang="en-GB" sz="2000" b="1" dirty="0">
                <a:solidFill>
                  <a:srgbClr val="4C4C4C"/>
                </a:solidFill>
              </a:rPr>
              <a:t>());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// get a session on workspace ”collaboration”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Session </a:t>
            </a:r>
            <a:r>
              <a:rPr lang="en-GB" sz="2000" b="1" dirty="0" err="1">
                <a:solidFill>
                  <a:srgbClr val="4C4C4C"/>
                </a:solidFill>
              </a:rPr>
              <a:t>jcrSession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repository.login</a:t>
            </a:r>
            <a:r>
              <a:rPr lang="en-GB" sz="2000" b="1" dirty="0">
                <a:solidFill>
                  <a:srgbClr val="4C4C4C"/>
                </a:solidFill>
              </a:rPr>
              <a:t>(credentials, "collaboration");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185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Node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 Get the root node of the workspace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Node </a:t>
            </a:r>
            <a:r>
              <a:rPr lang="en-GB" sz="2000" b="1" dirty="0">
                <a:solidFill>
                  <a:srgbClr val="4C4C4C"/>
                </a:solidFill>
              </a:rPr>
              <a:t>root = </a:t>
            </a:r>
            <a:r>
              <a:rPr lang="en-GB" sz="2000" b="1" dirty="0" err="1">
                <a:solidFill>
                  <a:srgbClr val="4C4C4C"/>
                </a:solidFill>
              </a:rPr>
              <a:t>jcrSession.getRootNode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 Search all child nodes of the root node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NodeIterator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iterator = </a:t>
            </a:r>
            <a:r>
              <a:rPr lang="en-GB" sz="2000" b="1" dirty="0" err="1">
                <a:solidFill>
                  <a:srgbClr val="4C4C4C"/>
                </a:solidFill>
              </a:rPr>
              <a:t>root.getNodes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while (</a:t>
            </a:r>
            <a:r>
              <a:rPr lang="en-GB" sz="2000" b="1" dirty="0" err="1">
                <a:solidFill>
                  <a:srgbClr val="4C4C4C"/>
                </a:solidFill>
              </a:rPr>
              <a:t>iterator.hasNext</a:t>
            </a:r>
            <a:r>
              <a:rPr lang="en-GB" sz="2000" b="1" dirty="0">
                <a:solidFill>
                  <a:srgbClr val="4C4C4C"/>
                </a:solidFill>
              </a:rPr>
              <a:t>()) {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Node </a:t>
            </a:r>
            <a:r>
              <a:rPr lang="en-GB" sz="2000" b="1" dirty="0" err="1">
                <a:solidFill>
                  <a:srgbClr val="4C4C4C"/>
                </a:solidFill>
              </a:rPr>
              <a:t>iterNode</a:t>
            </a:r>
            <a:r>
              <a:rPr lang="en-GB" sz="2000" b="1" dirty="0">
                <a:solidFill>
                  <a:srgbClr val="4C4C4C"/>
                </a:solidFill>
              </a:rPr>
              <a:t>= </a:t>
            </a:r>
            <a:r>
              <a:rPr lang="en-GB" sz="2000" b="1" dirty="0" err="1">
                <a:solidFill>
                  <a:srgbClr val="4C4C4C"/>
                </a:solidFill>
              </a:rPr>
              <a:t>iterator.nextNode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 </a:t>
            </a:r>
            <a:r>
              <a:rPr lang="en-GB" sz="2000" b="1" dirty="0" err="1" smtClean="0">
                <a:solidFill>
                  <a:srgbClr val="4C4C4C"/>
                </a:solidFill>
              </a:rPr>
              <a:t>System.out.println</a:t>
            </a:r>
            <a:r>
              <a:rPr lang="en-GB" sz="2000" b="1" dirty="0" smtClean="0">
                <a:solidFill>
                  <a:srgbClr val="4C4C4C"/>
                </a:solidFill>
              </a:rPr>
              <a:t>( </a:t>
            </a:r>
            <a:r>
              <a:rPr lang="en-GB" sz="2000" b="1" dirty="0" err="1">
                <a:solidFill>
                  <a:srgbClr val="4C4C4C"/>
                </a:solidFill>
              </a:rPr>
              <a:t>iterNode.getName</a:t>
            </a:r>
            <a:r>
              <a:rPr lang="en-GB" sz="2000" b="1" dirty="0">
                <a:solidFill>
                  <a:srgbClr val="4C4C4C"/>
                </a:solidFill>
              </a:rPr>
              <a:t>() + “  “ </a:t>
            </a:r>
            <a:r>
              <a:rPr lang="en-GB" sz="2000" b="1" dirty="0" smtClean="0">
                <a:solidFill>
                  <a:srgbClr val="4C4C4C"/>
                </a:solidFill>
              </a:rPr>
              <a:t>+ </a:t>
            </a:r>
            <a:r>
              <a:rPr lang="en-GB" sz="2000" b="1" dirty="0" err="1">
                <a:solidFill>
                  <a:srgbClr val="4C4C4C"/>
                </a:solidFill>
              </a:rPr>
              <a:t>node.getProperty</a:t>
            </a:r>
            <a:r>
              <a:rPr lang="en-GB" sz="2000" b="1" dirty="0" smtClean="0">
                <a:solidFill>
                  <a:srgbClr val="4C4C4C"/>
                </a:solidFill>
              </a:rPr>
              <a:t>(”</a:t>
            </a:r>
            <a:r>
              <a:rPr lang="en-GB" sz="2000" b="1" dirty="0" err="1" smtClean="0">
                <a:solidFill>
                  <a:srgbClr val="4C4C4C"/>
                </a:solidFill>
              </a:rPr>
              <a:t>jcr:uuid</a:t>
            </a:r>
            <a:r>
              <a:rPr lang="en-GB" sz="2000" b="1" dirty="0" smtClean="0">
                <a:solidFill>
                  <a:srgbClr val="4C4C4C"/>
                </a:solidFill>
              </a:rPr>
              <a:t>"</a:t>
            </a:r>
            <a:r>
              <a:rPr lang="en-GB" sz="2000" b="1" dirty="0">
                <a:solidFill>
                  <a:srgbClr val="4C4C4C"/>
                </a:solidFill>
              </a:rPr>
              <a:t>).</a:t>
            </a:r>
            <a:r>
              <a:rPr lang="en-GB" sz="2000" b="1" dirty="0" err="1">
                <a:solidFill>
                  <a:srgbClr val="4C4C4C"/>
                </a:solidFill>
              </a:rPr>
              <a:t>getValue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getString</a:t>
            </a:r>
            <a:r>
              <a:rPr lang="en-GB" sz="2000" b="1" dirty="0">
                <a:solidFill>
                  <a:srgbClr val="4C4C4C"/>
                </a:solidFill>
              </a:rPr>
              <a:t>() 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}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2880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Queries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More details can be found in the specification 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QueryManager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qm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jcrSession.getWorkspace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getQueryManager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Query q = </a:t>
            </a:r>
            <a:r>
              <a:rPr lang="en-GB" sz="2000" b="1" dirty="0" err="1">
                <a:solidFill>
                  <a:srgbClr val="4C4C4C"/>
                </a:solidFill>
              </a:rPr>
              <a:t>qm.createQuery</a:t>
            </a:r>
            <a:r>
              <a:rPr lang="en-GB" sz="2000" b="1" dirty="0">
                <a:solidFill>
                  <a:srgbClr val="4C4C4C"/>
                </a:solidFill>
              </a:rPr>
              <a:t>("select * from </a:t>
            </a:r>
            <a:r>
              <a:rPr lang="en-GB" sz="2000" b="1" dirty="0" err="1">
                <a:solidFill>
                  <a:srgbClr val="4C4C4C"/>
                </a:solidFill>
              </a:rPr>
              <a:t>exo:article</a:t>
            </a:r>
            <a:r>
              <a:rPr lang="en-GB" sz="2000" b="1" dirty="0">
                <a:solidFill>
                  <a:srgbClr val="4C4C4C"/>
                </a:solidFill>
              </a:rPr>
              <a:t>", </a:t>
            </a:r>
            <a:r>
              <a:rPr lang="en-GB" sz="2000" b="1" dirty="0" err="1">
                <a:solidFill>
                  <a:srgbClr val="4C4C4C"/>
                </a:solidFill>
              </a:rPr>
              <a:t>Query.SQL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</a:t>
            </a:r>
            <a:r>
              <a:rPr lang="en-GB" sz="2000" b="1" dirty="0" err="1">
                <a:solidFill>
                  <a:srgbClr val="4C4C4C"/>
                </a:solidFill>
              </a:rPr>
              <a:t>NodeIterator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ni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q.execute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getNodes</a:t>
            </a:r>
            <a:r>
              <a:rPr lang="en-GB" sz="2000" b="1" dirty="0">
                <a:solidFill>
                  <a:srgbClr val="4C4C4C"/>
                </a:solidFill>
              </a:rPr>
              <a:t>()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…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Node.getIndex</a:t>
            </a:r>
            <a:r>
              <a:rPr lang="en-GB" sz="2000" b="1" dirty="0">
                <a:solidFill>
                  <a:srgbClr val="4C4C4C"/>
                </a:solidFill>
              </a:rPr>
              <a:t>() : returns the index of this node within the ordered set of its same-name sibling nodes.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MultiValue</a:t>
            </a:r>
            <a:r>
              <a:rPr lang="en-GB" sz="2000" b="1" dirty="0" smtClean="0">
                <a:solidFill>
                  <a:srgbClr val="4C4C4C"/>
                </a:solidFill>
              </a:rPr>
              <a:t> Properties: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Value[</a:t>
            </a:r>
            <a:r>
              <a:rPr lang="en-GB" sz="2000" b="1" dirty="0" smtClean="0">
                <a:solidFill>
                  <a:srgbClr val="4C4C4C"/>
                </a:solidFill>
              </a:rPr>
              <a:t>]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smtClean="0">
                <a:solidFill>
                  <a:srgbClr val="4C4C4C"/>
                </a:solidFill>
              </a:rPr>
              <a:t>values = </a:t>
            </a:r>
            <a:r>
              <a:rPr lang="en-GB" sz="2000" b="1" dirty="0" err="1" smtClean="0">
                <a:solidFill>
                  <a:srgbClr val="4C4C4C"/>
                </a:solidFill>
              </a:rPr>
              <a:t>node.getProperty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exo:keywords</a:t>
            </a:r>
            <a:r>
              <a:rPr lang="en-GB" sz="2000" b="1" dirty="0" smtClean="0">
                <a:solidFill>
                  <a:srgbClr val="4C4C4C"/>
                </a:solidFill>
              </a:rPr>
              <a:t>”).</a:t>
            </a:r>
            <a:r>
              <a:rPr lang="en-GB" sz="2000" b="1" dirty="0" err="1" smtClean="0">
                <a:solidFill>
                  <a:srgbClr val="4C4C4C"/>
                </a:solidFill>
              </a:rPr>
              <a:t>getValues</a:t>
            </a:r>
            <a:r>
              <a:rPr lang="en-GB" sz="2000" b="1" dirty="0" smtClean="0">
                <a:solidFill>
                  <a:srgbClr val="4C4C4C"/>
                </a:solidFill>
              </a:rPr>
              <a:t>()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55729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Node Manipulation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Node </a:t>
            </a:r>
            <a:r>
              <a:rPr lang="en-GB" sz="2000" b="1" dirty="0" err="1" smtClean="0">
                <a:solidFill>
                  <a:srgbClr val="4C4C4C"/>
                </a:solidFill>
              </a:rPr>
              <a:t>newNode</a:t>
            </a:r>
            <a:r>
              <a:rPr lang="en-GB" sz="2000" b="1" dirty="0" smtClean="0">
                <a:solidFill>
                  <a:srgbClr val="4C4C4C"/>
                </a:solidFill>
              </a:rPr>
              <a:t> = </a:t>
            </a:r>
            <a:r>
              <a:rPr lang="en-GB" sz="2000" b="1" dirty="0" err="1" smtClean="0">
                <a:solidFill>
                  <a:srgbClr val="4C4C4C"/>
                </a:solidFill>
              </a:rPr>
              <a:t>node.addNode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nodeName</a:t>
            </a:r>
            <a:r>
              <a:rPr lang="en-GB" sz="2000" b="1" dirty="0" smtClean="0">
                <a:solidFill>
                  <a:srgbClr val="4C4C4C"/>
                </a:solidFill>
              </a:rPr>
              <a:t>”, 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exo:article</a:t>
            </a:r>
            <a:r>
              <a:rPr lang="en-GB" sz="2000" b="1" dirty="0" smtClean="0">
                <a:solidFill>
                  <a:srgbClr val="4C4C4C"/>
                </a:solidFill>
              </a:rPr>
              <a:t>”);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Value </a:t>
            </a:r>
            <a:r>
              <a:rPr lang="en-GB" sz="2000" b="1" dirty="0" err="1" smtClean="0">
                <a:solidFill>
                  <a:srgbClr val="4C4C4C"/>
                </a:solidFill>
              </a:rPr>
              <a:t>titleValue</a:t>
            </a:r>
            <a:r>
              <a:rPr lang="en-GB" sz="2000" b="1" dirty="0" smtClean="0">
                <a:solidFill>
                  <a:srgbClr val="4C4C4C"/>
                </a:solidFill>
              </a:rPr>
              <a:t> = </a:t>
            </a:r>
            <a:r>
              <a:rPr lang="en-GB" sz="2000" b="1" dirty="0" err="1" smtClean="0">
                <a:solidFill>
                  <a:srgbClr val="4C4C4C"/>
                </a:solidFill>
              </a:rPr>
              <a:t>jcrSession.getValueFactory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.</a:t>
            </a:r>
            <a:r>
              <a:rPr lang="en-GB" sz="2000" b="1" dirty="0" err="1" smtClean="0">
                <a:solidFill>
                  <a:srgbClr val="4C4C4C"/>
                </a:solidFill>
              </a:rPr>
              <a:t>createValue</a:t>
            </a:r>
            <a:r>
              <a:rPr lang="en-GB" sz="2000" b="1" dirty="0" smtClean="0">
                <a:solidFill>
                  <a:srgbClr val="4C4C4C"/>
                </a:solidFill>
              </a:rPr>
              <a:t>(“Great new Bikes”);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newNode.setPropery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exo:title</a:t>
            </a:r>
            <a:r>
              <a:rPr lang="en-GB" sz="2000" b="1" dirty="0" smtClean="0">
                <a:solidFill>
                  <a:srgbClr val="4C4C4C"/>
                </a:solidFill>
              </a:rPr>
              <a:t>”, </a:t>
            </a:r>
            <a:r>
              <a:rPr lang="en-GB" sz="2000" b="1" dirty="0" err="1" smtClean="0">
                <a:solidFill>
                  <a:srgbClr val="4C4C4C"/>
                </a:solidFill>
              </a:rPr>
              <a:t>titleValue</a:t>
            </a:r>
            <a:r>
              <a:rPr lang="en-GB" sz="2000" b="1" dirty="0" smtClean="0">
                <a:solidFill>
                  <a:srgbClr val="4C4C4C"/>
                </a:solidFill>
              </a:rPr>
              <a:t>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jcrSession.save</a:t>
            </a:r>
            <a:r>
              <a:rPr lang="en-GB" sz="2000" b="1" dirty="0" smtClean="0">
                <a:solidFill>
                  <a:srgbClr val="4C4C4C"/>
                </a:solidFill>
              </a:rPr>
              <a:t>();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1912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Exercises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40859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Exercises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Open the Sites Explorer and test the export and import.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to a different location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Compare the System View and Document View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Try out the option of UUID conflicts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Try out some queries using the Sites Explorer (Advanced Search)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3427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6000"/>
              </a:lnSpc>
            </a:pPr>
            <a:r>
              <a:rPr lang="en-GB" sz="4800" dirty="0" smtClean="0">
                <a:solidFill>
                  <a:srgbClr val="FFFFFF"/>
                </a:solidFill>
              </a:rPr>
              <a:t>JCR for Developers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087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One or several repositories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One eXo instance only configures one repository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Multiple repositories are only used for multi-tenants (eXo Cloud)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repository has several workspace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There are about 10 workspace in eXo Platform 3.5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One workspace for a set of features (example Knowledge features)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workspace has one root node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node can have child nodes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nodes can have properties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Properties can be of different types (text, binary, number, …)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03796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2" y="1043533"/>
            <a:ext cx="8424936" cy="57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8968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r>
              <a:rPr lang="en-GB" sz="2000" b="1" dirty="0" smtClean="0">
                <a:solidFill>
                  <a:srgbClr val="4C4C4C"/>
                </a:solidFill>
              </a:rPr>
              <a:t>eXo uses JCR to manage all persistent data storage :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Portal Configuration (pages, navigations, preferences...)‏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DMS and WCM (eXo ECM)‏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Knowledge, Collaboration, Social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Available for your application development, but you are not forced to use it.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381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Common java API for all content workspaces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Agnostic to </a:t>
            </a:r>
            <a:r>
              <a:rPr lang="en-GB" sz="2000" b="1" dirty="0" err="1" smtClean="0">
                <a:solidFill>
                  <a:srgbClr val="4C4C4C"/>
                </a:solidFill>
              </a:rPr>
              <a:t>datasource</a:t>
            </a:r>
            <a:r>
              <a:rPr lang="en-GB" sz="2000" b="1" dirty="0" smtClean="0">
                <a:solidFill>
                  <a:srgbClr val="4C4C4C"/>
                </a:solidFill>
              </a:rPr>
              <a:t>, protocol and architecture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Standardize complex features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U</a:t>
            </a:r>
            <a:r>
              <a:rPr lang="en-GB" sz="2000" b="1" dirty="0" smtClean="0">
                <a:solidFill>
                  <a:srgbClr val="4C4C4C"/>
                </a:solidFill>
              </a:rPr>
              <a:t>seful for content oriented applications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8954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eXo-powerpoint-template.pot</Template>
  <TotalTime>8456</TotalTime>
  <Words>2334</Words>
  <Application>Microsoft Macintosh PowerPoint</Application>
  <PresentationFormat>Personnalisé</PresentationFormat>
  <Paragraphs>421</Paragraphs>
  <Slides>59</Slides>
  <Notes>59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59</vt:i4>
      </vt:variant>
    </vt:vector>
  </HeadingPairs>
  <TitlesOfParts>
    <vt:vector size="62" baseType="lpstr">
      <vt:lpstr>eXo-powerpoint-template</vt:lpstr>
      <vt:lpstr>1_Office Theme</vt:lpstr>
      <vt:lpstr>3_Office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Creates Best values for our customers</dc:title>
  <cp:lastModifiedBy>exo</cp:lastModifiedBy>
  <cp:revision>40</cp:revision>
  <dcterms:created xsi:type="dcterms:W3CDTF">2010-05-14T19:34:56Z</dcterms:created>
  <dcterms:modified xsi:type="dcterms:W3CDTF">2011-12-20T14:55:16Z</dcterms:modified>
</cp:coreProperties>
</file>